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58" r:id="rId4"/>
    <p:sldId id="259" r:id="rId5"/>
    <p:sldId id="261" r:id="rId6"/>
    <p:sldId id="262" r:id="rId7"/>
    <p:sldId id="269" r:id="rId8"/>
    <p:sldId id="263" r:id="rId9"/>
    <p:sldId id="265" r:id="rId10"/>
    <p:sldId id="270" r:id="rId11"/>
    <p:sldId id="266" r:id="rId12"/>
    <p:sldId id="264" r:id="rId13"/>
    <p:sldId id="26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051" autoAdjust="0"/>
  </p:normalViewPr>
  <p:slideViewPr>
    <p:cSldViewPr snapToGrid="0" snapToObjects="1">
      <p:cViewPr varScale="1">
        <p:scale>
          <a:sx n="79" d="100"/>
          <a:sy n="79" d="100"/>
        </p:scale>
        <p:origin x="-2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CFC04-B781-8E48-AC84-F71AD0B70EEC}" type="datetimeFigureOut">
              <a:rPr lang="en-US" smtClean="0"/>
              <a:t>11/15/14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330EE7-8D49-6242-B7FA-236F13796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27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Luis Santos</a:t>
            </a:r>
          </a:p>
          <a:p>
            <a:r>
              <a:rPr lang="en-US" dirty="0" err="1" smtClean="0"/>
              <a:t>Ishwarya</a:t>
            </a:r>
            <a:r>
              <a:rPr lang="en-US" dirty="0" smtClean="0"/>
              <a:t> </a:t>
            </a:r>
            <a:r>
              <a:rPr lang="en-US" dirty="0" err="1" smtClean="0"/>
              <a:t>Sethuraman</a:t>
            </a:r>
            <a:endParaRPr lang="en-US" dirty="0" smtClean="0"/>
          </a:p>
          <a:p>
            <a:r>
              <a:rPr lang="en-US" dirty="0" err="1" smtClean="0"/>
              <a:t>Tejal</a:t>
            </a:r>
            <a:r>
              <a:rPr lang="en-US" dirty="0" smtClean="0"/>
              <a:t> </a:t>
            </a:r>
            <a:r>
              <a:rPr lang="en-US" dirty="0" err="1" smtClean="0"/>
              <a:t>Kanase</a:t>
            </a:r>
            <a:endParaRPr lang="en-US" dirty="0" smtClean="0"/>
          </a:p>
          <a:p>
            <a:r>
              <a:rPr lang="en-US" dirty="0" err="1" smtClean="0"/>
              <a:t>Keyur</a:t>
            </a:r>
            <a:r>
              <a:rPr lang="en-US" dirty="0" smtClean="0"/>
              <a:t> Shah</a:t>
            </a:r>
          </a:p>
          <a:p>
            <a:r>
              <a:rPr lang="en-US" dirty="0" err="1" smtClean="0"/>
              <a:t>Deok</a:t>
            </a:r>
            <a:r>
              <a:rPr lang="en-US" dirty="0" smtClean="0"/>
              <a:t> Gun Park</a:t>
            </a:r>
          </a:p>
          <a:p>
            <a:r>
              <a:rPr lang="en-US" dirty="0" smtClean="0"/>
              <a:t>Chun Wong</a:t>
            </a:r>
          </a:p>
          <a:p>
            <a:r>
              <a:rPr lang="en-US" dirty="0" smtClean="0"/>
              <a:t>Mentor: Kenyon Crowley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30EE7-8D49-6242-B7FA-236F137960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77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50" dirty="0" smtClean="0"/>
              <a:t>Imagine this:</a:t>
            </a:r>
          </a:p>
          <a:p>
            <a:pPr marL="171450" indent="-171450">
              <a:buFontTx/>
              <a:buChar char="-"/>
            </a:pPr>
            <a:r>
              <a:rPr lang="en-US" sz="1050" dirty="0" smtClean="0"/>
              <a:t>Dr. Jane, MD, head of the public health department of</a:t>
            </a:r>
            <a:r>
              <a:rPr lang="en-US" sz="1050" baseline="0" dirty="0" smtClean="0"/>
              <a:t> the state of </a:t>
            </a:r>
            <a:r>
              <a:rPr lang="en-US" sz="1050" baseline="0" dirty="0" err="1" smtClean="0"/>
              <a:t>maryland</a:t>
            </a:r>
            <a:endParaRPr lang="en-US" sz="1050" baseline="0" dirty="0" smtClean="0"/>
          </a:p>
          <a:p>
            <a:pPr marL="171450" indent="-171450">
              <a:buFontTx/>
              <a:buChar char="-"/>
            </a:pPr>
            <a:r>
              <a:rPr lang="en-US" sz="1050" baseline="0" dirty="0" smtClean="0"/>
              <a:t>One of her mandates is to promote and encourage healthy behaviors and to help close health disparities</a:t>
            </a:r>
          </a:p>
          <a:p>
            <a:pPr marL="171450" indent="-171450">
              <a:buFontTx/>
              <a:buChar char="-"/>
            </a:pPr>
            <a:r>
              <a:rPr lang="en-US" sz="1050" baseline="0" dirty="0" smtClean="0"/>
              <a:t>She’s in the Executive MBA at the smith school of business, she’s taken some data analytics courses</a:t>
            </a:r>
          </a:p>
          <a:p>
            <a:pPr marL="0" indent="0">
              <a:buFontTx/>
              <a:buNone/>
            </a:pPr>
            <a:r>
              <a:rPr lang="en-US" sz="1050" baseline="0" dirty="0" smtClean="0"/>
              <a:t>- Really comfortable and savvy with digging deep into the data to find insights but there are so much noise in the data, hard to find usable signals.</a:t>
            </a:r>
            <a:endParaRPr lang="en-US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30EE7-8D49-6242-B7FA-236F137960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70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000" baseline="0" dirty="0" smtClean="0"/>
              <a:t>Consumers are getting more comfortable and familiar with wearable devices</a:t>
            </a:r>
          </a:p>
          <a:p>
            <a:pPr marL="171450" indent="-171450">
              <a:buFontTx/>
              <a:buChar char="-"/>
            </a:pPr>
            <a:r>
              <a:rPr lang="en-US" sz="1000" baseline="0" dirty="0" smtClean="0"/>
              <a:t>Sentiment is improving</a:t>
            </a:r>
          </a:p>
          <a:p>
            <a:pPr marL="171450" indent="-171450">
              <a:buFontTx/>
              <a:buChar char="-"/>
            </a:pPr>
            <a:r>
              <a:rPr lang="en-US" sz="1000" baseline="0" dirty="0" smtClean="0"/>
              <a:t>Geospatial data tied with wearable technology presents a huge opportunity for population health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30EE7-8D49-6242-B7FA-236F137960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99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 smtClean="0"/>
              <a:t>What Dr.</a:t>
            </a:r>
            <a:r>
              <a:rPr lang="en-US" sz="1000" baseline="0" dirty="0" smtClean="0"/>
              <a:t> Jane needs is something</a:t>
            </a:r>
          </a:p>
          <a:p>
            <a:r>
              <a:rPr lang="en-US" sz="1000" baseline="0" dirty="0" smtClean="0"/>
              <a:t>- to help her transform this big data into actionable information and knowledge</a:t>
            </a:r>
          </a:p>
          <a:p>
            <a:pPr marL="171450" indent="-171450">
              <a:buFontTx/>
              <a:buChar char="-"/>
            </a:pPr>
            <a:r>
              <a:rPr lang="en-US" sz="1000" baseline="0" dirty="0" smtClean="0"/>
              <a:t>To help her gain some insights into various population health factors </a:t>
            </a:r>
          </a:p>
          <a:p>
            <a:pPr marL="171450" indent="-171450">
              <a:buFontTx/>
              <a:buChar char="-"/>
            </a:pPr>
            <a:r>
              <a:rPr lang="en-US" sz="1000" baseline="0" dirty="0" smtClean="0"/>
              <a:t>And to prioritize population segments for intervention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30EE7-8D49-6242-B7FA-236F137960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47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 smtClean="0"/>
              <a:t>- But since </a:t>
            </a:r>
            <a:r>
              <a:rPr lang="en-US" sz="1000" dirty="0" err="1" smtClean="0"/>
              <a:t>dr</a:t>
            </a:r>
            <a:r>
              <a:rPr lang="en-US" sz="1000" dirty="0" smtClean="0"/>
              <a:t> </a:t>
            </a:r>
            <a:r>
              <a:rPr lang="en-US" sz="1000" dirty="0" err="1" smtClean="0"/>
              <a:t>jane’s</a:t>
            </a:r>
            <a:r>
              <a:rPr lang="en-US" sz="1000" dirty="0" smtClean="0"/>
              <a:t> department doesn’t have unlimited funds,</a:t>
            </a:r>
            <a:r>
              <a:rPr lang="en-US" sz="1000" baseline="0" dirty="0" smtClean="0"/>
              <a:t> she has to be very selective in the types and targets of the interventions, campaigns, or incentive programs.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30EE7-8D49-6242-B7FA-236F137960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1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1000" dirty="0" smtClean="0"/>
              <a:t>Good</a:t>
            </a:r>
            <a:r>
              <a:rPr lang="en-US" sz="1000" baseline="0" dirty="0" smtClean="0"/>
              <a:t> news.</a:t>
            </a:r>
          </a:p>
          <a:p>
            <a:pPr marL="171450" indent="-171450">
              <a:buFont typeface="Arial"/>
              <a:buChar char="•"/>
            </a:pPr>
            <a:r>
              <a:rPr lang="en-US" sz="1000" baseline="0" dirty="0" smtClean="0"/>
              <a:t>From her APHA friends, Dr. Jane heard about this innovative solution, HABIT, from the 2014 </a:t>
            </a:r>
            <a:r>
              <a:rPr lang="en-US" sz="1000" baseline="0" dirty="0" err="1" smtClean="0"/>
              <a:t>apha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codeathon</a:t>
            </a:r>
            <a:endParaRPr lang="en-US" sz="1000" baseline="0" dirty="0" smtClean="0"/>
          </a:p>
          <a:p>
            <a:pPr marL="171450" indent="-171450">
              <a:buFont typeface="Arial"/>
              <a:buChar char="•"/>
            </a:pPr>
            <a:r>
              <a:rPr lang="en-US" sz="1000" dirty="0" smtClean="0"/>
              <a:t>She knows that real-time</a:t>
            </a:r>
            <a:r>
              <a:rPr lang="en-US" sz="1000" baseline="0" dirty="0" smtClean="0"/>
              <a:t> comparative spatial analysis, </a:t>
            </a:r>
            <a:r>
              <a:rPr lang="en-US" sz="1000" baseline="0" dirty="0" smtClean="0"/>
              <a:t>dynamic </a:t>
            </a:r>
            <a:r>
              <a:rPr lang="en-US" sz="1000" baseline="0" dirty="0" smtClean="0"/>
              <a:t>data manipulation, and the innovative </a:t>
            </a:r>
            <a:r>
              <a:rPr lang="en-US" sz="1000" baseline="0" dirty="0" err="1" smtClean="0"/>
              <a:t>gatherplot</a:t>
            </a:r>
            <a:r>
              <a:rPr lang="en-US" sz="1000" baseline="0" dirty="0" smtClean="0"/>
              <a:t> can help provide huge insights into the population she serves, the citizens of </a:t>
            </a:r>
            <a:r>
              <a:rPr lang="en-US" sz="1000" baseline="0" dirty="0" err="1" smtClean="0"/>
              <a:t>maryland</a:t>
            </a:r>
            <a:r>
              <a:rPr lang="en-US" sz="1000" baseline="0" dirty="0" smtClean="0"/>
              <a:t>.</a:t>
            </a:r>
          </a:p>
          <a:p>
            <a:pPr marL="171450" indent="-171450">
              <a:buFont typeface="Arial"/>
              <a:buChar char="•"/>
            </a:pPr>
            <a:endParaRPr lang="en-US" sz="1000" baseline="0" dirty="0" smtClean="0"/>
          </a:p>
          <a:p>
            <a:pPr marL="171450" indent="-171450">
              <a:buFont typeface="Arial"/>
              <a:buChar char="•"/>
            </a:pPr>
            <a:r>
              <a:rPr lang="en-US" sz="1000" baseline="0" dirty="0" smtClean="0"/>
              <a:t>Go over primary HABIT components, especially </a:t>
            </a:r>
            <a:r>
              <a:rPr lang="en-US" sz="1000" baseline="0" dirty="0" err="1" smtClean="0"/>
              <a:t>Validic</a:t>
            </a:r>
            <a:r>
              <a:rPr lang="en-US" sz="1000" baseline="0" dirty="0" smtClean="0"/>
              <a:t> Data Explorer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30EE7-8D49-6242-B7FA-236F137960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42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30EE7-8D49-6242-B7FA-236F137960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99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dirty="0" smtClean="0"/>
              <a:t>With the insights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dr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jane</a:t>
            </a:r>
            <a:r>
              <a:rPr lang="en-US" sz="1000" baseline="0" dirty="0" smtClean="0"/>
              <a:t> discovered from HABIT, she is confident in positive outcomes for the good people of </a:t>
            </a:r>
            <a:r>
              <a:rPr lang="en-US" sz="1000" baseline="0" dirty="0" err="1" smtClean="0"/>
              <a:t>maryland</a:t>
            </a:r>
            <a:r>
              <a:rPr lang="en-US" sz="1000" baseline="0" dirty="0" smtClean="0"/>
              <a:t>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baseline="0" dirty="0" smtClean="0"/>
              <a:t>She continues to track the health of the population through HABIT.</a:t>
            </a:r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30EE7-8D49-6242-B7FA-236F137960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08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000" baseline="0" dirty="0" smtClean="0"/>
              <a:t>In the future, with more time, and a beneficial collaboration with the developers of HABIT</a:t>
            </a:r>
          </a:p>
          <a:p>
            <a:pPr marL="171450" indent="-171450">
              <a:buFontTx/>
              <a:buChar char="-"/>
            </a:pPr>
            <a:r>
              <a:rPr lang="en-US" sz="1000" baseline="0" dirty="0" err="1" smtClean="0"/>
              <a:t>dr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jane</a:t>
            </a:r>
            <a:r>
              <a:rPr lang="en-US" sz="1000" baseline="0" dirty="0" smtClean="0"/>
              <a:t> provides expert input into developing additional features so that all may benefit.</a:t>
            </a:r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30EE7-8D49-6242-B7FA-236F137960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48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E364-34E2-AE41-ACE0-1F0F95480A61}" type="datetimeFigureOut">
              <a:rPr lang="en-US" smtClean="0"/>
              <a:t>11/15/14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4723-6CE3-074D-ABBF-F2E74CCAB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4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E364-34E2-AE41-ACE0-1F0F95480A61}" type="datetimeFigureOut">
              <a:rPr lang="en-US" smtClean="0"/>
              <a:t>11/15/14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4723-6CE3-074D-ABBF-F2E74CCAB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5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E364-34E2-AE41-ACE0-1F0F95480A61}" type="datetimeFigureOut">
              <a:rPr lang="en-US" smtClean="0"/>
              <a:t>11/15/14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4723-6CE3-074D-ABBF-F2E74CCAB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6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E364-34E2-AE41-ACE0-1F0F95480A61}" type="datetimeFigureOut">
              <a:rPr lang="en-US" smtClean="0"/>
              <a:t>11/15/14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4723-6CE3-074D-ABBF-F2E74CCAB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79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E364-34E2-AE41-ACE0-1F0F95480A61}" type="datetimeFigureOut">
              <a:rPr lang="en-US" smtClean="0"/>
              <a:t>11/15/14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4723-6CE3-074D-ABBF-F2E74CCAB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04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E364-34E2-AE41-ACE0-1F0F95480A61}" type="datetimeFigureOut">
              <a:rPr lang="en-US" smtClean="0"/>
              <a:t>11/15/14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4723-6CE3-074D-ABBF-F2E74CCAB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1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E364-34E2-AE41-ACE0-1F0F95480A61}" type="datetimeFigureOut">
              <a:rPr lang="en-US" smtClean="0"/>
              <a:t>11/15/14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4723-6CE3-074D-ABBF-F2E74CCAB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6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E364-34E2-AE41-ACE0-1F0F95480A61}" type="datetimeFigureOut">
              <a:rPr lang="en-US" smtClean="0"/>
              <a:t>11/15/14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4723-6CE3-074D-ABBF-F2E74CCAB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2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E364-34E2-AE41-ACE0-1F0F95480A61}" type="datetimeFigureOut">
              <a:rPr lang="en-US" smtClean="0"/>
              <a:t>11/15/14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4723-6CE3-074D-ABBF-F2E74CCAB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97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E364-34E2-AE41-ACE0-1F0F95480A61}" type="datetimeFigureOut">
              <a:rPr lang="en-US" smtClean="0"/>
              <a:t>11/15/14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4723-6CE3-074D-ABBF-F2E74CCAB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40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E364-34E2-AE41-ACE0-1F0F95480A61}" type="datetimeFigureOut">
              <a:rPr lang="en-US" smtClean="0"/>
              <a:t>11/15/14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D4723-6CE3-074D-ABBF-F2E74CCAB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9E364-34E2-AE41-ACE0-1F0F95480A61}" type="datetimeFigureOut">
              <a:rPr lang="en-US" smtClean="0"/>
              <a:t>11/15/14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D4723-6CE3-074D-ABBF-F2E74CCAB67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CHIDS Horiz logo.eps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74" y="5726113"/>
            <a:ext cx="3175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96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hyperlink" Target="mailto:keyur.shah@rhsmith.umd.edu" TargetMode="External"/><Relationship Id="rId12" Type="http://schemas.openxmlformats.org/officeDocument/2006/relationships/hyperlink" Target="mailto:tejal.kanase@rhsmith.umd.edu" TargetMode="External"/><Relationship Id="rId13" Type="http://schemas.openxmlformats.org/officeDocument/2006/relationships/hyperlink" Target="mailto:ishwarya.sethuraman@rhsmith.umd.edu" TargetMode="External"/><Relationship Id="rId14" Type="http://schemas.openxmlformats.org/officeDocument/2006/relationships/hyperlink" Target="mailto:kcrowley@rhsmith.umd.edu" TargetMode="External"/><Relationship Id="rId15" Type="http://schemas.openxmlformats.org/officeDocument/2006/relationships/hyperlink" Target="mailto:intuino@umd.edu" TargetMode="External"/><Relationship Id="rId16" Type="http://schemas.openxmlformats.org/officeDocument/2006/relationships/hyperlink" Target="mailto:chun.wong@rhsmitih.umd.edu" TargetMode="External"/><Relationship Id="rId17" Type="http://schemas.openxmlformats.org/officeDocument/2006/relationships/hyperlink" Target="mailto:santosl@umd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8.png"/><Relationship Id="rId9" Type="http://schemas.openxmlformats.org/officeDocument/2006/relationships/image" Target="../media/image9.jpg"/><Relationship Id="rId10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 smtClean="0"/>
              <a:t>HABIT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0687" y="3353367"/>
            <a:ext cx="8170431" cy="1752600"/>
          </a:xfrm>
        </p:spPr>
        <p:txBody>
          <a:bodyPr/>
          <a:lstStyle/>
          <a:p>
            <a:r>
              <a:rPr lang="en-US" sz="2400" dirty="0" smtClean="0"/>
              <a:t>Healthy Actionable Behavioral-based Information Technology</a:t>
            </a:r>
          </a:p>
          <a:p>
            <a:r>
              <a:rPr lang="en-US" sz="2400" i="1" dirty="0" err="1" smtClean="0">
                <a:solidFill>
                  <a:srgbClr val="FF0000"/>
                </a:solidFill>
              </a:rPr>
              <a:t>Terps</a:t>
            </a:r>
            <a:r>
              <a:rPr lang="en-US" sz="2400" i="1" dirty="0" smtClean="0">
                <a:solidFill>
                  <a:srgbClr val="FF0000"/>
                </a:solidFill>
              </a:rPr>
              <a:t> pour Santé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5003035"/>
            <a:ext cx="3079948" cy="19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75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hands dirty, together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5400" b="1" dirty="0" smtClean="0"/>
              <a:t>Habit1.firebaseapp.com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5400" b="1" dirty="0" smtClean="0"/>
              <a:t>Habit2.firebaseapp.com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5400" b="1" dirty="0" smtClean="0"/>
              <a:t>Habit3.firebaseapp.com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77112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66" y="2304393"/>
            <a:ext cx="3579004" cy="26675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99935" cy="4900357"/>
          </a:xfrm>
        </p:spPr>
        <p:txBody>
          <a:bodyPr>
            <a:normAutofit/>
          </a:bodyPr>
          <a:lstStyle/>
          <a:p>
            <a:r>
              <a:rPr lang="en-US" dirty="0" smtClean="0"/>
              <a:t>Decrease in disease burden</a:t>
            </a:r>
          </a:p>
          <a:p>
            <a:r>
              <a:rPr lang="en-US" dirty="0" smtClean="0"/>
              <a:t>Enhanced policy-making and resource allocation</a:t>
            </a:r>
          </a:p>
          <a:p>
            <a:r>
              <a:rPr lang="en-US" dirty="0" smtClean="0"/>
              <a:t>Contribution to evidence base on how to create community wellness using wearable, behavioral, environmental and other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37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Optimizing efficacy of specific population-level interventions</a:t>
            </a:r>
          </a:p>
          <a:p>
            <a:r>
              <a:rPr lang="en-US" dirty="0" smtClean="0"/>
              <a:t>Social analytics and prescription of data-driven strategies for public health departments </a:t>
            </a:r>
          </a:p>
          <a:p>
            <a:r>
              <a:rPr lang="en-US" dirty="0" smtClean="0"/>
              <a:t>Share insights and discoveries with fellow public health agencies and researchers</a:t>
            </a:r>
          </a:p>
        </p:txBody>
      </p:sp>
    </p:spTree>
    <p:extLst>
      <p:ext uri="{BB962C8B-B14F-4D97-AF65-F5344CB8AC3E}">
        <p14:creationId xmlns:p14="http://schemas.microsoft.com/office/powerpoint/2010/main" val="1527991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Hughes, Graham, MD. "How Big Is 'big Data' in </a:t>
            </a:r>
            <a:r>
              <a:rPr lang="en-US" dirty="0" smtClean="0"/>
              <a:t>Healthcare</a:t>
            </a:r>
            <a:r>
              <a:rPr lang="en-US" dirty="0"/>
              <a:t>?" </a:t>
            </a:r>
            <a:r>
              <a:rPr lang="en-US" i="1" dirty="0"/>
              <a:t>A Shot in the Arm</a:t>
            </a:r>
            <a:r>
              <a:rPr lang="en-US" dirty="0"/>
              <a:t>. SAS, 21 Oct. 2011. Web. 15 Nov. 2014. &lt;http://</a:t>
            </a:r>
            <a:r>
              <a:rPr lang="en-US" dirty="0" err="1"/>
              <a:t>blogs.sas.com</a:t>
            </a:r>
            <a:r>
              <a:rPr lang="en-US" dirty="0"/>
              <a:t>/content/</a:t>
            </a:r>
            <a:r>
              <a:rPr lang="en-US" dirty="0" err="1"/>
              <a:t>hls</a:t>
            </a:r>
            <a:r>
              <a:rPr lang="en-US" dirty="0"/>
              <a:t>/2011/10/21/how-big-is-big-data-in-healthcare/&gt;</a:t>
            </a:r>
            <a:r>
              <a:rPr lang="en-US" dirty="0" smtClean="0"/>
              <a:t>.</a:t>
            </a:r>
          </a:p>
          <a:p>
            <a:r>
              <a:rPr lang="en-US" dirty="0" smtClean="0"/>
              <a:t>“About BD2K” </a:t>
            </a:r>
            <a:r>
              <a:rPr lang="en-US" i="1" dirty="0" smtClean="0"/>
              <a:t>NIH Big Data to Knowledge (B2DK)</a:t>
            </a:r>
            <a:r>
              <a:rPr lang="en-US" dirty="0" smtClean="0"/>
              <a:t>. Web. 15 Nov. 2014. &lt;http://bd2k.nih.gov/about_bd2k.html&gt;.</a:t>
            </a:r>
          </a:p>
          <a:p>
            <a:r>
              <a:rPr lang="en-US" dirty="0" smtClean="0"/>
              <a:t>“Health wearables: Early days” </a:t>
            </a:r>
            <a:r>
              <a:rPr lang="en-US" i="1" dirty="0" smtClean="0"/>
              <a:t>New </a:t>
            </a:r>
            <a:r>
              <a:rPr lang="en-US" i="1" dirty="0" err="1" smtClean="0"/>
              <a:t>HealthEconomy</a:t>
            </a:r>
            <a:r>
              <a:rPr lang="en-US" dirty="0" smtClean="0"/>
              <a:t>. PricewaterhouseCoopers, 15 Nov. 2014. &lt;http://</a:t>
            </a:r>
            <a:r>
              <a:rPr lang="en-US" dirty="0" err="1" smtClean="0"/>
              <a:t>www.pwc.se</a:t>
            </a:r>
            <a:r>
              <a:rPr lang="en-US" dirty="0" smtClean="0"/>
              <a:t>/</a:t>
            </a:r>
            <a:r>
              <a:rPr lang="en-US" dirty="0" err="1" smtClean="0"/>
              <a:t>sv_SE</a:t>
            </a:r>
            <a:r>
              <a:rPr lang="en-US" dirty="0" smtClean="0"/>
              <a:t>/se/</a:t>
            </a:r>
            <a:r>
              <a:rPr lang="en-US" dirty="0" err="1" smtClean="0"/>
              <a:t>halso-sjukvard</a:t>
            </a:r>
            <a:r>
              <a:rPr lang="en-US" dirty="0" smtClean="0"/>
              <a:t>/assets/health-wearables-early-</a:t>
            </a:r>
            <a:r>
              <a:rPr lang="en-US" dirty="0" err="1" smtClean="0"/>
              <a:t>days.pdf</a:t>
            </a:r>
            <a:r>
              <a:rPr lang="en-US" dirty="0" smtClean="0"/>
              <a:t>&gt;.</a:t>
            </a:r>
          </a:p>
        </p:txBody>
      </p:sp>
    </p:spTree>
    <p:extLst>
      <p:ext uri="{BB962C8B-B14F-4D97-AF65-F5344CB8AC3E}">
        <p14:creationId xmlns:p14="http://schemas.microsoft.com/office/powerpoint/2010/main" val="1766225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317500" y="0"/>
            <a:ext cx="850165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000"/>
            <a:ext cx="8229600" cy="1143000"/>
          </a:xfrm>
        </p:spPr>
        <p:txBody>
          <a:bodyPr/>
          <a:lstStyle/>
          <a:p>
            <a:r>
              <a:rPr lang="en-US" i="1" dirty="0" err="1" smtClean="0"/>
              <a:t>Terps</a:t>
            </a:r>
            <a:r>
              <a:rPr lang="en-US" i="1" dirty="0"/>
              <a:t> </a:t>
            </a:r>
            <a:r>
              <a:rPr lang="en-US" i="1" dirty="0" smtClean="0"/>
              <a:t>pour Santé Members</a:t>
            </a:r>
          </a:p>
        </p:txBody>
      </p:sp>
      <p:pic>
        <p:nvPicPr>
          <p:cNvPr id="7" name="Picture 6" descr="keyu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2000"/>
            <a:ext cx="1143000" cy="1143000"/>
          </a:xfrm>
          <a:prstGeom prst="rect">
            <a:avLst/>
          </a:prstGeom>
        </p:spPr>
      </p:pic>
      <p:pic>
        <p:nvPicPr>
          <p:cNvPr id="8" name="Picture 7" descr="deok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42" y="1312000"/>
            <a:ext cx="1143000" cy="1137148"/>
          </a:xfrm>
          <a:prstGeom prst="rect">
            <a:avLst/>
          </a:prstGeom>
        </p:spPr>
      </p:pic>
      <p:pic>
        <p:nvPicPr>
          <p:cNvPr id="9" name="Picture 8" descr="tej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4213"/>
            <a:ext cx="1143000" cy="1143000"/>
          </a:xfrm>
          <a:prstGeom prst="rect">
            <a:avLst/>
          </a:prstGeom>
        </p:spPr>
      </p:pic>
      <p:pic>
        <p:nvPicPr>
          <p:cNvPr id="10" name="Picture 9" descr="chun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42" y="2694213"/>
            <a:ext cx="1143000" cy="1143000"/>
          </a:xfrm>
          <a:prstGeom prst="rect">
            <a:avLst/>
          </a:prstGeom>
        </p:spPr>
      </p:pic>
      <p:pic>
        <p:nvPicPr>
          <p:cNvPr id="11" name="Picture 10" descr="lui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42" y="4036785"/>
            <a:ext cx="1143000" cy="1143000"/>
          </a:xfrm>
          <a:prstGeom prst="rect">
            <a:avLst/>
          </a:prstGeom>
        </p:spPr>
      </p:pic>
      <p:pic>
        <p:nvPicPr>
          <p:cNvPr id="13" name="Picture 12" descr="ishu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58"/>
          <a:stretch/>
        </p:blipFill>
        <p:spPr>
          <a:xfrm>
            <a:off x="457200" y="4036785"/>
            <a:ext cx="1143000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5399995"/>
            <a:ext cx="1143000" cy="1143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72771" y="1512165"/>
            <a:ext cx="2784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Keyur</a:t>
            </a:r>
            <a:r>
              <a:rPr lang="en-US" sz="1400" dirty="0" smtClean="0"/>
              <a:t> Shah</a:t>
            </a:r>
          </a:p>
          <a:p>
            <a:r>
              <a:rPr lang="en-US" sz="1400" dirty="0" smtClean="0"/>
              <a:t>MS Information Systems</a:t>
            </a:r>
          </a:p>
          <a:p>
            <a:r>
              <a:rPr lang="en-US" sz="1400" dirty="0" smtClean="0"/>
              <a:t>Robert H. Smith School of Business</a:t>
            </a:r>
          </a:p>
          <a:p>
            <a:r>
              <a:rPr lang="en-US" sz="1400" dirty="0" err="1" smtClean="0">
                <a:hlinkClick r:id="rId11"/>
              </a:rPr>
              <a:t>keyur.shah@rhsmith.umd.edu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672771" y="2905680"/>
            <a:ext cx="2784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Tejal</a:t>
            </a:r>
            <a:r>
              <a:rPr lang="en-US" sz="1400" dirty="0" smtClean="0"/>
              <a:t> </a:t>
            </a:r>
            <a:r>
              <a:rPr lang="en-US" sz="1400" dirty="0" err="1" smtClean="0"/>
              <a:t>Kanase</a:t>
            </a:r>
            <a:endParaRPr lang="en-US" sz="1400" dirty="0" smtClean="0"/>
          </a:p>
          <a:p>
            <a:r>
              <a:rPr lang="en-US" sz="1400" dirty="0" smtClean="0"/>
              <a:t>MS Information Systems</a:t>
            </a:r>
          </a:p>
          <a:p>
            <a:r>
              <a:rPr lang="en-US" sz="1400" dirty="0" smtClean="0"/>
              <a:t>Robert H. Smith School of Business</a:t>
            </a:r>
          </a:p>
          <a:p>
            <a:r>
              <a:rPr lang="en-US" sz="1400" dirty="0" err="1" smtClean="0">
                <a:hlinkClick r:id="rId12"/>
              </a:rPr>
              <a:t>tejal.kanase@rhsmith.umd.edu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672771" y="4225678"/>
            <a:ext cx="3396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Ishwarya</a:t>
            </a:r>
            <a:r>
              <a:rPr lang="en-US" sz="1400" dirty="0" smtClean="0"/>
              <a:t> </a:t>
            </a:r>
            <a:r>
              <a:rPr lang="en-US" sz="1400" dirty="0" err="1" smtClean="0"/>
              <a:t>Sethuraman</a:t>
            </a:r>
            <a:endParaRPr lang="en-US" sz="1400" dirty="0" smtClean="0"/>
          </a:p>
          <a:p>
            <a:r>
              <a:rPr lang="en-US" sz="1400" dirty="0" smtClean="0"/>
              <a:t>MS Information Systems</a:t>
            </a:r>
          </a:p>
          <a:p>
            <a:r>
              <a:rPr lang="en-US" sz="1400" dirty="0" smtClean="0"/>
              <a:t>Robert H. Smith School of Business</a:t>
            </a:r>
          </a:p>
          <a:p>
            <a:r>
              <a:rPr lang="en-US" sz="1400" dirty="0" err="1" smtClean="0">
                <a:hlinkClick r:id="rId13"/>
              </a:rPr>
              <a:t>ishwarya.sethuraman@rhsmith.umd.edu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672771" y="5373444"/>
            <a:ext cx="36982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Kenyon Crowley, Mentor</a:t>
            </a:r>
          </a:p>
          <a:p>
            <a:r>
              <a:rPr lang="en-US" sz="1400" dirty="0" smtClean="0"/>
              <a:t>PhD Information Science</a:t>
            </a:r>
          </a:p>
          <a:p>
            <a:r>
              <a:rPr lang="en-US" sz="1400" dirty="0" smtClean="0"/>
              <a:t>UMD </a:t>
            </a:r>
            <a:r>
              <a:rPr lang="en-US" sz="1400" dirty="0" err="1" smtClean="0"/>
              <a:t>iSchool</a:t>
            </a:r>
            <a:endParaRPr lang="en-US" sz="1400" dirty="0" smtClean="0"/>
          </a:p>
          <a:p>
            <a:r>
              <a:rPr lang="en-US" sz="1400" dirty="0" smtClean="0"/>
              <a:t>Deputy Director, CHIDS</a:t>
            </a:r>
          </a:p>
          <a:p>
            <a:r>
              <a:rPr lang="en-US" sz="1400" dirty="0" err="1" smtClean="0">
                <a:hlinkClick r:id="rId14"/>
              </a:rPr>
              <a:t>kcrowley@rhsmith.umd.edu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6003470" y="1495041"/>
            <a:ext cx="31405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Deok</a:t>
            </a:r>
            <a:r>
              <a:rPr lang="en-US" sz="1400" dirty="0"/>
              <a:t> </a:t>
            </a:r>
            <a:r>
              <a:rPr lang="en-US" sz="1400" dirty="0" smtClean="0"/>
              <a:t>Gun Park</a:t>
            </a:r>
          </a:p>
          <a:p>
            <a:r>
              <a:rPr lang="en-US" sz="1400" dirty="0" smtClean="0"/>
              <a:t>PhD Computer Science</a:t>
            </a:r>
          </a:p>
          <a:p>
            <a:r>
              <a:rPr lang="en-US" sz="1400" dirty="0" smtClean="0"/>
              <a:t>UMD Department of Computer Science</a:t>
            </a:r>
          </a:p>
          <a:p>
            <a:r>
              <a:rPr lang="en-US" sz="1400" dirty="0" err="1" smtClean="0">
                <a:hlinkClick r:id="rId15"/>
              </a:rPr>
              <a:t>intuino@umd.edu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6003470" y="2694213"/>
            <a:ext cx="30498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Chun Wong</a:t>
            </a:r>
          </a:p>
          <a:p>
            <a:r>
              <a:rPr lang="en-US" sz="1400" dirty="0" smtClean="0"/>
              <a:t>MBA Healthcare Information Systems</a:t>
            </a:r>
          </a:p>
          <a:p>
            <a:r>
              <a:rPr lang="en-US" sz="1400" dirty="0" smtClean="0"/>
              <a:t>MS Information Systems</a:t>
            </a:r>
          </a:p>
          <a:p>
            <a:r>
              <a:rPr lang="en-US" sz="1400" dirty="0" smtClean="0"/>
              <a:t>Robert H. Smith School of Business</a:t>
            </a:r>
          </a:p>
          <a:p>
            <a:r>
              <a:rPr lang="en-US" sz="1400" dirty="0" err="1" smtClean="0">
                <a:hlinkClick r:id="rId16"/>
              </a:rPr>
              <a:t>chun.wong@rhsmitih.umd.edu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6003470" y="4223862"/>
            <a:ext cx="3049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Luis Santos</a:t>
            </a:r>
          </a:p>
          <a:p>
            <a:r>
              <a:rPr lang="en-US" sz="1400" dirty="0" smtClean="0"/>
              <a:t>PhD Mechanical Engineering</a:t>
            </a:r>
          </a:p>
          <a:p>
            <a:r>
              <a:rPr lang="en-US" sz="1400" dirty="0" smtClean="0"/>
              <a:t>A. James Clark School of Engineering</a:t>
            </a:r>
          </a:p>
          <a:p>
            <a:r>
              <a:rPr lang="en-US" sz="1400" dirty="0" err="1" smtClean="0">
                <a:hlinkClick r:id="rId17"/>
              </a:rPr>
              <a:t>santosl@umd.edu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71454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4371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Massive amounts of health data available, small fraction actionable, difficult to gain insights.</a:t>
            </a:r>
          </a:p>
          <a:p>
            <a:r>
              <a:rPr lang="en-US" dirty="0" smtClean="0"/>
              <a:t>Public health stakeholders </a:t>
            </a:r>
          </a:p>
          <a:p>
            <a:pPr lvl="1"/>
            <a:r>
              <a:rPr lang="en-US" dirty="0" smtClean="0"/>
              <a:t>need better information and targeting strategies</a:t>
            </a:r>
          </a:p>
          <a:p>
            <a:pPr lvl="1"/>
            <a:r>
              <a:rPr lang="en-US" dirty="0" smtClean="0"/>
              <a:t>Behaviors that influence health understood, but not well managed</a:t>
            </a:r>
          </a:p>
        </p:txBody>
      </p:sp>
    </p:spTree>
    <p:extLst>
      <p:ext uri="{BB962C8B-B14F-4D97-AF65-F5344CB8AC3E}">
        <p14:creationId xmlns:p14="http://schemas.microsoft.com/office/powerpoint/2010/main" val="3719248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84484" cy="495364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Proliferation of consumer wearable devices and mobile health apps</a:t>
            </a:r>
          </a:p>
          <a:p>
            <a:pPr lvl="1"/>
            <a:r>
              <a:rPr lang="en-US" dirty="0" smtClean="0"/>
              <a:t>Evidence mixed, but emerging evidence of effectiveness</a:t>
            </a:r>
          </a:p>
          <a:p>
            <a:pPr lvl="1"/>
            <a:r>
              <a:rPr lang="en-US" dirty="0" smtClean="0"/>
              <a:t>New tools</a:t>
            </a:r>
            <a:r>
              <a:rPr lang="en-US" dirty="0"/>
              <a:t> </a:t>
            </a:r>
            <a:r>
              <a:rPr lang="en-US" dirty="0" smtClean="0"/>
              <a:t>and techniques </a:t>
            </a:r>
          </a:p>
          <a:p>
            <a:r>
              <a:rPr lang="en-US" dirty="0" smtClean="0"/>
              <a:t>Improving sentiment towards wearables</a:t>
            </a:r>
          </a:p>
          <a:p>
            <a:r>
              <a:rPr lang="en-US" dirty="0" smtClean="0"/>
              <a:t>PwC Survey</a:t>
            </a:r>
          </a:p>
          <a:p>
            <a:pPr lvl="1"/>
            <a:r>
              <a:rPr lang="en-US" dirty="0" smtClean="0"/>
              <a:t>46 % believe technology will lower obesity rates</a:t>
            </a:r>
          </a:p>
          <a:p>
            <a:pPr lvl="1"/>
            <a:r>
              <a:rPr lang="en-US" dirty="0" smtClean="0"/>
              <a:t>42 % believe the athletic ability will improve</a:t>
            </a:r>
          </a:p>
          <a:p>
            <a:pPr lvl="1"/>
            <a:r>
              <a:rPr lang="en-US" dirty="0" smtClean="0"/>
              <a:t>21 % of US consumers own a wearable product</a:t>
            </a:r>
          </a:p>
          <a:p>
            <a:r>
              <a:rPr lang="en-US" dirty="0" smtClean="0"/>
              <a:t>Data suggest wearables combined with geospatial data and analytic tools enables improved person and population health management</a:t>
            </a:r>
          </a:p>
          <a:p>
            <a:r>
              <a:rPr lang="en-US" dirty="0" smtClean="0"/>
              <a:t>Social analytics across health departments and other public health stakeholders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65" y="71044"/>
            <a:ext cx="1262009" cy="1495481"/>
          </a:xfrm>
          <a:prstGeom prst="rect">
            <a:avLst/>
          </a:prstGeom>
        </p:spPr>
      </p:pic>
      <p:pic>
        <p:nvPicPr>
          <p:cNvPr id="8" name="Picture 7" descr="Time Never Offline 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540" y="1379019"/>
            <a:ext cx="3074818" cy="412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64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99935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</a:t>
            </a:r>
            <a:r>
              <a:rPr lang="en-US" dirty="0" smtClean="0"/>
              <a:t>elp public health and population health practitioners, decision makers and researchers to:</a:t>
            </a:r>
          </a:p>
          <a:p>
            <a:pPr lvl="1"/>
            <a:r>
              <a:rPr lang="en-US" dirty="0" smtClean="0"/>
              <a:t>Gain quick insights into the massive volume of data</a:t>
            </a:r>
          </a:p>
          <a:p>
            <a:pPr lvl="1"/>
            <a:r>
              <a:rPr lang="en-US" dirty="0" smtClean="0"/>
              <a:t>Know which datasets and data dimensions are most useful</a:t>
            </a:r>
          </a:p>
          <a:p>
            <a:pPr lvl="1"/>
            <a:r>
              <a:rPr lang="en-US" dirty="0" smtClean="0"/>
              <a:t>Inform public and other stakeholders</a:t>
            </a:r>
          </a:p>
          <a:p>
            <a:pPr lvl="1"/>
            <a:r>
              <a:rPr lang="en-US" dirty="0" smtClean="0"/>
              <a:t>Motivate wellness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516" y="2805661"/>
            <a:ext cx="3469405" cy="254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9179" y="5044575"/>
            <a:ext cx="11613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Image: NIH BD2K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96371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06944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For the public health agency:</a:t>
            </a:r>
          </a:p>
          <a:p>
            <a:pPr lvl="1"/>
            <a:r>
              <a:rPr lang="en-US" b="1" dirty="0" smtClean="0"/>
              <a:t>Improve quality, increase efficiency, save money</a:t>
            </a:r>
          </a:p>
          <a:p>
            <a:pPr lvl="2"/>
            <a:r>
              <a:rPr lang="en-US" dirty="0" smtClean="0"/>
              <a:t>Quickly comb through terabytes of data to find spatial and temporal trends</a:t>
            </a:r>
          </a:p>
          <a:p>
            <a:pPr lvl="2"/>
            <a:r>
              <a:rPr lang="en-US" dirty="0" smtClean="0"/>
              <a:t>Data-driven targeting of interventions</a:t>
            </a:r>
          </a:p>
          <a:p>
            <a:r>
              <a:rPr lang="en-US" dirty="0" smtClean="0"/>
              <a:t>For the population health researcher:</a:t>
            </a:r>
          </a:p>
          <a:p>
            <a:pPr lvl="1"/>
            <a:r>
              <a:rPr lang="en-US" b="1" dirty="0" smtClean="0"/>
              <a:t>Easy to use tools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o drill-down onto specific population segments, prioritize importance of health factors, etc.</a:t>
            </a:r>
          </a:p>
          <a:p>
            <a:pPr lvl="1"/>
            <a:r>
              <a:rPr lang="en-US" b="1" dirty="0" smtClean="0"/>
              <a:t>Easily consolidate data</a:t>
            </a:r>
          </a:p>
          <a:p>
            <a:pPr lvl="2"/>
            <a:r>
              <a:rPr lang="en-US" dirty="0" smtClean="0"/>
              <a:t>Interfaces to integrate data from multiple sources, thanks to partners like </a:t>
            </a:r>
            <a:r>
              <a:rPr lang="en-US" dirty="0" err="1" smtClean="0"/>
              <a:t>Validic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39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362534" y="2153845"/>
            <a:ext cx="1259252" cy="81199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</a:rPr>
              <a:t>Data</a:t>
            </a:r>
            <a:endParaRPr lang="en-US" sz="2000" b="1" dirty="0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>
            <a:stCxn id="4" idx="6"/>
            <a:endCxn id="77" idx="2"/>
          </p:cNvCxnSpPr>
          <p:nvPr/>
        </p:nvCxnSpPr>
        <p:spPr>
          <a:xfrm>
            <a:off x="6621786" y="2559844"/>
            <a:ext cx="1140799" cy="3379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6"/>
            <a:endCxn id="76" idx="4"/>
          </p:cNvCxnSpPr>
          <p:nvPr/>
        </p:nvCxnSpPr>
        <p:spPr>
          <a:xfrm flipV="1">
            <a:off x="6621785" y="2204822"/>
            <a:ext cx="1705590" cy="3550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9" idx="2"/>
            <a:endCxn id="4" idx="6"/>
          </p:cNvCxnSpPr>
          <p:nvPr/>
        </p:nvCxnSpPr>
        <p:spPr>
          <a:xfrm flipH="1" flipV="1">
            <a:off x="6621785" y="2559844"/>
            <a:ext cx="1224627" cy="27534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8" idx="2"/>
            <a:endCxn id="4" idx="6"/>
          </p:cNvCxnSpPr>
          <p:nvPr/>
        </p:nvCxnSpPr>
        <p:spPr>
          <a:xfrm flipH="1" flipV="1">
            <a:off x="6621785" y="2559845"/>
            <a:ext cx="1140798" cy="14994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3798607" y="1968678"/>
            <a:ext cx="1194635" cy="7032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HABIT</a:t>
            </a:r>
          </a:p>
        </p:txBody>
      </p:sp>
      <p:sp>
        <p:nvSpPr>
          <p:cNvPr id="58" name="Oval 57"/>
          <p:cNvSpPr/>
          <p:nvPr/>
        </p:nvSpPr>
        <p:spPr>
          <a:xfrm>
            <a:off x="5220071" y="5775409"/>
            <a:ext cx="1441238" cy="107506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Public Health Agencies</a:t>
            </a:r>
          </a:p>
        </p:txBody>
      </p:sp>
      <p:sp>
        <p:nvSpPr>
          <p:cNvPr id="59" name="Oval 58"/>
          <p:cNvSpPr/>
          <p:nvPr/>
        </p:nvSpPr>
        <p:spPr>
          <a:xfrm>
            <a:off x="6282977" y="4983958"/>
            <a:ext cx="1563435" cy="113419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Corporates</a:t>
            </a:r>
          </a:p>
        </p:txBody>
      </p:sp>
      <p:sp>
        <p:nvSpPr>
          <p:cNvPr id="60" name="Oval 59"/>
          <p:cNvSpPr/>
          <p:nvPr/>
        </p:nvSpPr>
        <p:spPr>
          <a:xfrm>
            <a:off x="3719870" y="5775410"/>
            <a:ext cx="1367846" cy="96860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Hospitals</a:t>
            </a:r>
          </a:p>
        </p:txBody>
      </p:sp>
      <p:sp>
        <p:nvSpPr>
          <p:cNvPr id="61" name="Oval 60"/>
          <p:cNvSpPr/>
          <p:nvPr/>
        </p:nvSpPr>
        <p:spPr>
          <a:xfrm>
            <a:off x="2057401" y="5873223"/>
            <a:ext cx="1475729" cy="833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Communities</a:t>
            </a:r>
          </a:p>
        </p:txBody>
      </p:sp>
      <p:sp>
        <p:nvSpPr>
          <p:cNvPr id="62" name="Oval 61"/>
          <p:cNvSpPr/>
          <p:nvPr/>
        </p:nvSpPr>
        <p:spPr>
          <a:xfrm>
            <a:off x="1518780" y="4894462"/>
            <a:ext cx="1356923" cy="92933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University</a:t>
            </a:r>
          </a:p>
        </p:txBody>
      </p:sp>
      <p:cxnSp>
        <p:nvCxnSpPr>
          <p:cNvPr id="63" name="Straight Connector 62"/>
          <p:cNvCxnSpPr>
            <a:stCxn id="84" idx="5"/>
            <a:endCxn id="59" idx="1"/>
          </p:cNvCxnSpPr>
          <p:nvPr/>
        </p:nvCxnSpPr>
        <p:spPr>
          <a:xfrm>
            <a:off x="4972525" y="4647915"/>
            <a:ext cx="1539413" cy="502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84" idx="5"/>
            <a:endCxn id="58" idx="0"/>
          </p:cNvCxnSpPr>
          <p:nvPr/>
        </p:nvCxnSpPr>
        <p:spPr>
          <a:xfrm>
            <a:off x="4972524" y="4647915"/>
            <a:ext cx="968166" cy="11274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84" idx="4"/>
            <a:endCxn id="60" idx="0"/>
          </p:cNvCxnSpPr>
          <p:nvPr/>
        </p:nvCxnSpPr>
        <p:spPr>
          <a:xfrm>
            <a:off x="4374894" y="4782305"/>
            <a:ext cx="28900" cy="9931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4" idx="3"/>
            <a:endCxn id="61" idx="7"/>
          </p:cNvCxnSpPr>
          <p:nvPr/>
        </p:nvCxnSpPr>
        <p:spPr>
          <a:xfrm flipH="1">
            <a:off x="3317014" y="4647915"/>
            <a:ext cx="460249" cy="13472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4" idx="3"/>
            <a:endCxn id="62" idx="6"/>
          </p:cNvCxnSpPr>
          <p:nvPr/>
        </p:nvCxnSpPr>
        <p:spPr>
          <a:xfrm flipH="1">
            <a:off x="2875703" y="4647915"/>
            <a:ext cx="901560" cy="7112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7588395" y="1117581"/>
            <a:ext cx="1477960" cy="108724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Health Surveys</a:t>
            </a:r>
          </a:p>
        </p:txBody>
      </p:sp>
      <p:sp>
        <p:nvSpPr>
          <p:cNvPr id="77" name="Oval 76"/>
          <p:cNvSpPr/>
          <p:nvPr/>
        </p:nvSpPr>
        <p:spPr>
          <a:xfrm>
            <a:off x="7762584" y="2320318"/>
            <a:ext cx="1303772" cy="115496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Wearable Devices</a:t>
            </a:r>
          </a:p>
        </p:txBody>
      </p:sp>
      <p:sp>
        <p:nvSpPr>
          <p:cNvPr id="78" name="Oval 77"/>
          <p:cNvSpPr/>
          <p:nvPr/>
        </p:nvSpPr>
        <p:spPr>
          <a:xfrm>
            <a:off x="7762583" y="3540672"/>
            <a:ext cx="1343081" cy="10372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EHR</a:t>
            </a:r>
          </a:p>
        </p:txBody>
      </p:sp>
      <p:sp>
        <p:nvSpPr>
          <p:cNvPr id="79" name="Oval 78"/>
          <p:cNvSpPr/>
          <p:nvPr/>
        </p:nvSpPr>
        <p:spPr>
          <a:xfrm>
            <a:off x="7846412" y="4712823"/>
            <a:ext cx="1368422" cy="12009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Mobile Application</a:t>
            </a:r>
          </a:p>
        </p:txBody>
      </p:sp>
      <p:sp>
        <p:nvSpPr>
          <p:cNvPr id="84" name="Oval 83"/>
          <p:cNvSpPr/>
          <p:nvPr/>
        </p:nvSpPr>
        <p:spPr>
          <a:xfrm>
            <a:off x="3529716" y="3864634"/>
            <a:ext cx="1690355" cy="91767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</a:rPr>
              <a:t>Users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-50327" y="2315085"/>
            <a:ext cx="1492871" cy="108833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</a:rPr>
              <a:t>Healthy habits trend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-198" y="3474518"/>
            <a:ext cx="1526571" cy="1042695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Alerts for decline in </a:t>
            </a:r>
            <a:r>
              <a:rPr lang="en-US" sz="1200" b="1" dirty="0" smtClean="0">
                <a:solidFill>
                  <a:prstClr val="black"/>
                </a:solidFill>
              </a:rPr>
              <a:t>trends</a:t>
            </a:r>
          </a:p>
          <a:p>
            <a:pPr algn="ctr"/>
            <a:endParaRPr lang="en-US" sz="1000" b="1" dirty="0">
              <a:solidFill>
                <a:prstClr val="black"/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28858" y="1117581"/>
            <a:ext cx="1489922" cy="106435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Healthy habits Benchmarks</a:t>
            </a:r>
          </a:p>
        </p:txBody>
      </p:sp>
      <p:cxnSp>
        <p:nvCxnSpPr>
          <p:cNvPr id="135" name="Straight Connector 134"/>
          <p:cNvCxnSpPr>
            <a:stCxn id="139" idx="2"/>
            <a:endCxn id="108" idx="4"/>
          </p:cNvCxnSpPr>
          <p:nvPr/>
        </p:nvCxnSpPr>
        <p:spPr>
          <a:xfrm flipH="1" flipV="1">
            <a:off x="773820" y="2181932"/>
            <a:ext cx="1422394" cy="3779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39" idx="2"/>
            <a:endCxn id="102" idx="6"/>
          </p:cNvCxnSpPr>
          <p:nvPr/>
        </p:nvCxnSpPr>
        <p:spPr>
          <a:xfrm flipH="1">
            <a:off x="1442544" y="2559845"/>
            <a:ext cx="753669" cy="2994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39" idx="2"/>
            <a:endCxn id="153" idx="6"/>
          </p:cNvCxnSpPr>
          <p:nvPr/>
        </p:nvCxnSpPr>
        <p:spPr>
          <a:xfrm flipH="1">
            <a:off x="1408933" y="2559845"/>
            <a:ext cx="787280" cy="26416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39" idx="2"/>
            <a:endCxn id="103" idx="6"/>
          </p:cNvCxnSpPr>
          <p:nvPr/>
        </p:nvCxnSpPr>
        <p:spPr>
          <a:xfrm flipH="1">
            <a:off x="1526373" y="2559845"/>
            <a:ext cx="669840" cy="14360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2196213" y="2153845"/>
            <a:ext cx="1259252" cy="81199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</a:rPr>
              <a:t>Analytics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47977" y="4579266"/>
            <a:ext cx="1360956" cy="124453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</a:rPr>
              <a:t>Campaign Success Analysis</a:t>
            </a:r>
          </a:p>
        </p:txBody>
      </p:sp>
      <p:cxnSp>
        <p:nvCxnSpPr>
          <p:cNvPr id="25" name="Straight Connector 24"/>
          <p:cNvCxnSpPr>
            <a:stCxn id="56" idx="3"/>
            <a:endCxn id="4" idx="2"/>
          </p:cNvCxnSpPr>
          <p:nvPr/>
        </p:nvCxnSpPr>
        <p:spPr>
          <a:xfrm>
            <a:off x="4993241" y="2320318"/>
            <a:ext cx="369293" cy="2395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39" idx="6"/>
            <a:endCxn id="56" idx="1"/>
          </p:cNvCxnSpPr>
          <p:nvPr/>
        </p:nvCxnSpPr>
        <p:spPr>
          <a:xfrm flipV="1">
            <a:off x="3455464" y="2320318"/>
            <a:ext cx="343142" cy="2395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6" idx="2"/>
            <a:endCxn id="84" idx="0"/>
          </p:cNvCxnSpPr>
          <p:nvPr/>
        </p:nvCxnSpPr>
        <p:spPr>
          <a:xfrm flipH="1">
            <a:off x="4374894" y="2671959"/>
            <a:ext cx="21031" cy="119267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018" y="1515161"/>
            <a:ext cx="634713" cy="54328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863" y="2888163"/>
            <a:ext cx="668780" cy="488809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285" y="3895695"/>
            <a:ext cx="641678" cy="5786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6888" y="5348056"/>
            <a:ext cx="605320" cy="518637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962" y="5420462"/>
            <a:ext cx="665467" cy="595005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4038" y="6339902"/>
            <a:ext cx="370954" cy="404112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7097" y="6169088"/>
            <a:ext cx="441567" cy="523993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9247" y="6217681"/>
            <a:ext cx="473184" cy="423894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39527" y="5266370"/>
            <a:ext cx="712452" cy="447827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6672" y="1314386"/>
            <a:ext cx="451743" cy="401549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996" y="2928990"/>
            <a:ext cx="358049" cy="44203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2534" y="4059316"/>
            <a:ext cx="368275" cy="462454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6709" y="5201532"/>
            <a:ext cx="559769" cy="554349"/>
          </a:xfrm>
          <a:prstGeom prst="rect">
            <a:avLst/>
          </a:prstGeom>
        </p:spPr>
      </p:pic>
      <p:sp>
        <p:nvSpPr>
          <p:cNvPr id="4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HABIT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62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76" grpId="0" animBg="1"/>
      <p:bldP spid="77" grpId="0" animBg="1"/>
      <p:bldP spid="78" grpId="0" animBg="1"/>
      <p:bldP spid="79" grpId="0" animBg="1"/>
      <p:bldP spid="84" grpId="0" animBg="1"/>
      <p:bldP spid="102" grpId="0" animBg="1"/>
      <p:bldP spid="103" grpId="0" animBg="1"/>
      <p:bldP spid="108" grpId="0" animBg="1"/>
      <p:bldP spid="139" grpId="0" animBg="1"/>
      <p:bldP spid="15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078514"/>
          </a:xfrm>
        </p:spPr>
        <p:txBody>
          <a:bodyPr/>
          <a:lstStyle/>
          <a:p>
            <a:r>
              <a:rPr lang="en-US" dirty="0" smtClean="0"/>
              <a:t>Real-time, spatial overview of data</a:t>
            </a:r>
          </a:p>
          <a:p>
            <a:pPr lvl="1"/>
            <a:r>
              <a:rPr lang="en-US" dirty="0" smtClean="0"/>
              <a:t>Comparative spatial analysis</a:t>
            </a:r>
          </a:p>
          <a:p>
            <a:r>
              <a:rPr lang="en-US" dirty="0" smtClean="0"/>
              <a:t>Dynamic Data Manipulator</a:t>
            </a:r>
          </a:p>
          <a:p>
            <a:pPr lvl="1"/>
            <a:r>
              <a:rPr lang="en-US" dirty="0" smtClean="0"/>
              <a:t>Prioritization of health factors</a:t>
            </a:r>
          </a:p>
          <a:p>
            <a:pPr lvl="1"/>
            <a:r>
              <a:rPr lang="en-US" dirty="0" smtClean="0"/>
              <a:t>Real-time sorting, ranking, and visualizations</a:t>
            </a:r>
          </a:p>
          <a:p>
            <a:r>
              <a:rPr lang="en-US" dirty="0" err="1" smtClean="0"/>
              <a:t>Validic</a:t>
            </a:r>
            <a:r>
              <a:rPr lang="en-US" dirty="0" smtClean="0"/>
              <a:t> Data Explorer</a:t>
            </a:r>
          </a:p>
          <a:p>
            <a:pPr lvl="1"/>
            <a:r>
              <a:rPr lang="en-US" dirty="0" smtClean="0"/>
              <a:t>More scientific analysis, again real-time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29" y="5805323"/>
            <a:ext cx="1511300" cy="55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871" y="5805323"/>
            <a:ext cx="2806700" cy="52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4495800"/>
            <a:ext cx="994229" cy="95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6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9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877</Words>
  <Application>Microsoft Macintosh PowerPoint</Application>
  <PresentationFormat>On-screen Show (4:3)</PresentationFormat>
  <Paragraphs>148</Paragraphs>
  <Slides>13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HABIT</vt:lpstr>
      <vt:lpstr>Terps pour Santé Members</vt:lpstr>
      <vt:lpstr>Problem</vt:lpstr>
      <vt:lpstr>Opportunity</vt:lpstr>
      <vt:lpstr>Objectives</vt:lpstr>
      <vt:lpstr>Benefits</vt:lpstr>
      <vt:lpstr>PowerPoint Presentation</vt:lpstr>
      <vt:lpstr>The Platform</vt:lpstr>
      <vt:lpstr>Demo</vt:lpstr>
      <vt:lpstr>Let’s get hands dirty, together</vt:lpstr>
      <vt:lpstr>Expected Outcomes</vt:lpstr>
      <vt:lpstr>Future Work</vt:lpstr>
      <vt:lpstr>References</vt:lpstr>
    </vt:vector>
  </TitlesOfParts>
  <Manager>Kenyon Crowley</Manager>
  <Company>Center for Health Information and Decision Systems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HABIT - Healthy Actionable Behavioral-based Information Technology</dc:title>
  <dc:subject>2014 APHA Codeathon</dc:subject>
  <dc:creator>Terps pour Santé</dc:creator>
  <cp:keywords/>
  <dc:description/>
  <cp:lastModifiedBy>Deok Gun Park</cp:lastModifiedBy>
  <cp:revision>44</cp:revision>
  <dcterms:created xsi:type="dcterms:W3CDTF">2014-11-15T16:54:31Z</dcterms:created>
  <dcterms:modified xsi:type="dcterms:W3CDTF">2014-11-16T00:08:16Z</dcterms:modified>
  <cp:category/>
</cp:coreProperties>
</file>